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7E10"/>
    <a:srgbClr val="274008"/>
    <a:srgbClr val="0F4493"/>
    <a:srgbClr val="0B6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70" d="100"/>
          <a:sy n="170" d="100"/>
        </p:scale>
        <p:origin x="-1944" y="37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311400"/>
            <a:ext cx="5829300" cy="257126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36446"/>
            <a:ext cx="4800600" cy="2127956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D67A-A40E-46F2-A348-D8E80369C8C3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B0C8-8894-47CA-9303-692D8F201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D67A-A40E-46F2-A348-D8E80369C8C3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B0C8-8894-47CA-9303-692D8F201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D67A-A40E-46F2-A348-D8E80369C8C3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B0C8-8894-47CA-9303-692D8F201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91268"/>
            <a:ext cx="1543050" cy="648170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91267"/>
            <a:ext cx="4514850" cy="6481705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D67A-A40E-46F2-A348-D8E80369C8C3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B0C8-8894-47CA-9303-692D8F201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68417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6071855"/>
            <a:ext cx="2157322" cy="1031371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886530"/>
            <a:ext cx="4158386" cy="122797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904256"/>
            <a:ext cx="4100985" cy="111839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884919"/>
            <a:ext cx="2481000" cy="941126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862357"/>
            <a:ext cx="6542532" cy="1920929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558476"/>
            <a:ext cx="5829300" cy="2201333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2076315"/>
            <a:ext cx="4813301" cy="135749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D67A-A40E-46F2-A348-D8E80369C8C3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B0C8-8894-47CA-9303-692D8F201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D67A-A40E-46F2-A348-D8E80369C8C3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B0C8-8894-47CA-9303-692D8F201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869944"/>
            <a:ext cx="2866644" cy="497941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869944"/>
            <a:ext cx="2866644" cy="497941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868387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953001"/>
            <a:ext cx="2865041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868385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953001"/>
            <a:ext cx="2866644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D67A-A40E-46F2-A348-D8E80369C8C3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B0C8-8894-47CA-9303-692D8F201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D67A-A40E-46F2-A348-D8E80369C8C3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B0C8-8894-47CA-9303-692D8F201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0929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D67A-A40E-46F2-A348-D8E80369C8C3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B0C8-8894-47CA-9303-692D8F201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D67A-A40E-46F2-A348-D8E80369C8C3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B0C8-8894-47CA-9303-692D8F201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73134"/>
            <a:ext cx="2514600" cy="2751668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302000"/>
            <a:ext cx="2514600" cy="180949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641600"/>
            <a:ext cx="2928057" cy="5503333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89186"/>
            <a:ext cx="2859484" cy="3509905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4023548"/>
            <a:ext cx="2863850" cy="34976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D67A-A40E-46F2-A348-D8E80369C8C3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B0C8-8894-47CA-9303-692D8F201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981200"/>
            <a:ext cx="2674620" cy="4226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35661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425842"/>
            <a:ext cx="6542532" cy="1920929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88696"/>
            <a:ext cx="6172200" cy="1809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9028015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F03D67A-A40E-46F2-A348-D8E80369C8C3}" type="datetimeFigureOut">
              <a:rPr kumimoji="1" lang="ja-JP" altLang="en-US" smtClean="0"/>
              <a:t>2016/8/24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9028015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9028014"/>
            <a:ext cx="8713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E2EB0C8-8894-47CA-9303-692D8F20173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864563"/>
            <a:ext cx="5556250" cy="4984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605" y="801783"/>
            <a:ext cx="3559401" cy="29641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80538" y="200472"/>
            <a:ext cx="6480720" cy="899580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ja-JP" altLang="en-US" sz="320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日本セーフティプロモーション</a:t>
            </a:r>
            <a:r>
              <a:rPr lang="ja-JP" altLang="en-US" sz="320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学会</a:t>
            </a:r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320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第</a:t>
            </a:r>
            <a:r>
              <a:rPr lang="en-US" altLang="ja-JP" sz="320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lang="ja-JP" altLang="en-US" sz="320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回学術</a:t>
            </a:r>
            <a:r>
              <a:rPr lang="ja-JP" altLang="en-US" sz="320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大会　</a:t>
            </a:r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(in</a:t>
            </a:r>
            <a:r>
              <a:rPr lang="ja-JP" altLang="en-US" sz="320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京都</a:t>
            </a:r>
            <a:r>
              <a:rPr lang="en-US" altLang="ja-JP" sz="320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endParaRPr kumimoji="1" lang="ja-JP" altLang="en-US" sz="3200" dirty="0">
              <a:solidFill>
                <a:schemeClr val="accent6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33256" y="974826"/>
            <a:ext cx="723275" cy="82568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4200"/>
              </a:lnSpc>
            </a:pPr>
            <a:r>
              <a:rPr lang="ja-JP" altLang="en-US" sz="4400" dirty="0"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学会設立</a:t>
            </a:r>
            <a:r>
              <a:rPr lang="en-US" altLang="ja-JP" sz="4400" dirty="0"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lang="ja-JP" altLang="en-US" sz="4400" dirty="0" smtClean="0"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年目、未来</a:t>
            </a:r>
            <a:r>
              <a:rPr lang="ja-JP" altLang="en-US" sz="4400" dirty="0"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</a:t>
            </a:r>
            <a:r>
              <a:rPr lang="ja-JP" altLang="en-US" sz="4400" dirty="0" smtClean="0"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向けて</a:t>
            </a:r>
            <a:r>
              <a:rPr lang="ja-JP" altLang="en-US" sz="240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kumimoji="1" lang="ja-JP" altLang="en-US" sz="2400" dirty="0">
              <a:solidFill>
                <a:schemeClr val="accent6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6229" y="9231647"/>
            <a:ext cx="6363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100" b="1" dirty="0" smtClean="0">
                <a:solidFill>
                  <a:srgbClr val="526814"/>
                </a:solidFill>
              </a:rPr>
              <a:t>後</a:t>
            </a:r>
            <a:r>
              <a:rPr lang="ja-JP" altLang="en-US" sz="1100" b="1" dirty="0" smtClean="0">
                <a:solidFill>
                  <a:srgbClr val="526814"/>
                </a:solidFill>
              </a:rPr>
              <a:t>　</a:t>
            </a:r>
            <a:r>
              <a:rPr lang="ja-JP" altLang="ja-JP" sz="1100" b="1" dirty="0" smtClean="0">
                <a:solidFill>
                  <a:srgbClr val="526814"/>
                </a:solidFill>
              </a:rPr>
              <a:t>援</a:t>
            </a:r>
            <a:r>
              <a:rPr lang="en-US" altLang="ja-JP" sz="1100" b="1" dirty="0" smtClean="0">
                <a:solidFill>
                  <a:srgbClr val="526814"/>
                </a:solidFill>
              </a:rPr>
              <a:t>(</a:t>
            </a:r>
            <a:r>
              <a:rPr lang="ja-JP" altLang="en-US" sz="1100" b="1" dirty="0" smtClean="0">
                <a:solidFill>
                  <a:srgbClr val="526814"/>
                </a:solidFill>
              </a:rPr>
              <a:t>申請中</a:t>
            </a:r>
            <a:r>
              <a:rPr lang="en-US" altLang="ja-JP" sz="1100" b="1" dirty="0" smtClean="0">
                <a:solidFill>
                  <a:srgbClr val="526814"/>
                </a:solidFill>
              </a:rPr>
              <a:t>)</a:t>
            </a:r>
            <a:r>
              <a:rPr lang="ja-JP" altLang="ja-JP" sz="1100" b="1" dirty="0">
                <a:solidFill>
                  <a:srgbClr val="526814"/>
                </a:solidFill>
              </a:rPr>
              <a:t>　　</a:t>
            </a:r>
          </a:p>
          <a:p>
            <a:r>
              <a:rPr lang="ja-JP" altLang="en-US" sz="1050" b="1" dirty="0" smtClean="0">
                <a:solidFill>
                  <a:srgbClr val="526814"/>
                </a:solidFill>
              </a:rPr>
              <a:t>京都府・京都市・</a:t>
            </a:r>
            <a:r>
              <a:rPr lang="ja-JP" altLang="ja-JP" sz="1050" b="1" dirty="0" smtClean="0">
                <a:solidFill>
                  <a:srgbClr val="526814"/>
                </a:solidFill>
              </a:rPr>
              <a:t>亀岡市</a:t>
            </a:r>
            <a:r>
              <a:rPr lang="ja-JP" altLang="en-US" sz="1050" b="1" dirty="0" smtClean="0">
                <a:solidFill>
                  <a:srgbClr val="526814"/>
                </a:solidFill>
              </a:rPr>
              <a:t>・</a:t>
            </a:r>
            <a:r>
              <a:rPr lang="en-US" altLang="ja-JP" sz="1050" b="1" dirty="0" smtClean="0">
                <a:solidFill>
                  <a:srgbClr val="526814"/>
                </a:solidFill>
              </a:rPr>
              <a:t>KBS</a:t>
            </a:r>
            <a:r>
              <a:rPr lang="ja-JP" altLang="ja-JP" sz="1050" b="1" dirty="0">
                <a:solidFill>
                  <a:srgbClr val="526814"/>
                </a:solidFill>
              </a:rPr>
              <a:t>京都</a:t>
            </a:r>
            <a:r>
              <a:rPr lang="ja-JP" altLang="ja-JP" sz="1050" b="1" dirty="0" smtClean="0">
                <a:solidFill>
                  <a:srgbClr val="526814"/>
                </a:solidFill>
              </a:rPr>
              <a:t>・京都</a:t>
            </a:r>
            <a:r>
              <a:rPr lang="ja-JP" altLang="ja-JP" sz="1050" b="1" dirty="0">
                <a:solidFill>
                  <a:srgbClr val="526814"/>
                </a:solidFill>
              </a:rPr>
              <a:t>新聞社</a:t>
            </a:r>
            <a:r>
              <a:rPr lang="ja-JP" altLang="ja-JP" sz="1050" b="1" dirty="0" smtClean="0">
                <a:solidFill>
                  <a:srgbClr val="526814"/>
                </a:solidFill>
              </a:rPr>
              <a:t>・京都</a:t>
            </a:r>
            <a:r>
              <a:rPr lang="ja-JP" altLang="ja-JP" sz="1050" b="1" dirty="0">
                <a:solidFill>
                  <a:srgbClr val="526814"/>
                </a:solidFill>
              </a:rPr>
              <a:t>学園</a:t>
            </a:r>
            <a:r>
              <a:rPr lang="ja-JP" altLang="ja-JP" sz="1050" b="1" dirty="0" smtClean="0">
                <a:solidFill>
                  <a:srgbClr val="526814"/>
                </a:solidFill>
              </a:rPr>
              <a:t>大学</a:t>
            </a:r>
            <a:endParaRPr lang="en-US" altLang="ja-JP" sz="1050" b="1" dirty="0" smtClean="0">
              <a:solidFill>
                <a:srgbClr val="526814"/>
              </a:solidFill>
            </a:endParaRPr>
          </a:p>
          <a:p>
            <a:r>
              <a:rPr lang="ja-JP" altLang="en-US" sz="900" b="1" dirty="0">
                <a:solidFill>
                  <a:srgbClr val="52681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</a:t>
            </a:r>
            <a:r>
              <a:rPr lang="ja-JP" altLang="en-US" sz="1050" b="1" dirty="0">
                <a:solidFill>
                  <a:srgbClr val="52681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日本セーフティプロモーション学会　第</a:t>
            </a:r>
            <a:r>
              <a:rPr lang="en-US" altLang="ja-JP" sz="1050" b="1" dirty="0">
                <a:solidFill>
                  <a:srgbClr val="52681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</a:t>
            </a:r>
            <a:r>
              <a:rPr lang="ja-JP" altLang="en-US" sz="1050" b="1" dirty="0">
                <a:solidFill>
                  <a:srgbClr val="52681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回学術大会</a:t>
            </a:r>
            <a:r>
              <a:rPr lang="en-US" altLang="ja-JP" sz="900" b="1" dirty="0" smtClean="0">
                <a:solidFill>
                  <a:srgbClr val="52681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URL</a:t>
            </a:r>
            <a:r>
              <a:rPr lang="ja-JP" altLang="en-US" sz="900" b="1" dirty="0" smtClean="0">
                <a:solidFill>
                  <a:srgbClr val="52681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http://plaza.umin.ac.jp/~safeprom/10jssp/index.html</a:t>
            </a:r>
            <a:r>
              <a:rPr lang="ja-JP" altLang="en-US" sz="900" b="1" dirty="0" smtClean="0">
                <a:solidFill>
                  <a:srgbClr val="526814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endParaRPr kumimoji="1" lang="ja-JP" altLang="en-US" sz="1100" b="1" dirty="0">
              <a:solidFill>
                <a:srgbClr val="526814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189936" y="1352600"/>
            <a:ext cx="2735008" cy="20882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2016.</a:t>
            </a:r>
            <a:r>
              <a:rPr kumimoji="1" lang="en-US" altLang="ja-JP" sz="28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12.10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（土）</a:t>
            </a:r>
            <a:endParaRPr kumimoji="1" lang="en-US" altLang="ja-JP" sz="1400" dirty="0" smtClean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8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lang="en-US" altLang="ja-JP" sz="28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12.11</a:t>
            </a:r>
            <a:r>
              <a:rPr lang="ja-JP" altLang="en-US" sz="14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（日）</a:t>
            </a:r>
            <a:endParaRPr lang="en-US" altLang="ja-JP" sz="1400" dirty="0" smtClean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京都学園</a:t>
            </a:r>
            <a:r>
              <a:rPr lang="ja-JP" altLang="en-US" sz="14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大学</a:t>
            </a:r>
            <a:endParaRPr lang="en-US" altLang="ja-JP" sz="1400" dirty="0" smtClean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京都太秦キャンパス</a:t>
            </a:r>
            <a:endParaRPr kumimoji="1" lang="ja-JP" altLang="en-US" sz="28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32596" y="7875816"/>
            <a:ext cx="4936539" cy="132470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2656" y="5335075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9936" y="3538686"/>
            <a:ext cx="5687336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ja-JP" sz="1050" b="1" dirty="0" smtClean="0"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 Unicode MS" panose="020B0604020202020204" pitchFamily="50" charset="-128"/>
              </a:rPr>
              <a:t>＜</a:t>
            </a:r>
            <a:r>
              <a:rPr lang="en-US" altLang="ja-JP" sz="1050" b="1" dirty="0" smtClean="0"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 Unicode MS" panose="020B0604020202020204" pitchFamily="50" charset="-128"/>
              </a:rPr>
              <a:t>12</a:t>
            </a:r>
            <a:r>
              <a:rPr lang="ja-JP" altLang="ja-JP" sz="1050" b="1" dirty="0" smtClean="0"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 Unicode MS" panose="020B0604020202020204" pitchFamily="50" charset="-128"/>
              </a:rPr>
              <a:t>月</a:t>
            </a:r>
            <a:r>
              <a:rPr lang="en-US" altLang="ja-JP" sz="1050" b="1" dirty="0" smtClean="0"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 Unicode MS" panose="020B0604020202020204" pitchFamily="50" charset="-128"/>
              </a:rPr>
              <a:t>10</a:t>
            </a:r>
            <a:r>
              <a:rPr lang="ja-JP" altLang="ja-JP" sz="1050" b="1" dirty="0" smtClean="0"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 Unicode MS" panose="020B0604020202020204" pitchFamily="50" charset="-128"/>
              </a:rPr>
              <a:t>日</a:t>
            </a:r>
            <a:r>
              <a:rPr lang="ja-JP" altLang="ja-JP" sz="1050" b="1" dirty="0"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 Unicode MS" panose="020B0604020202020204" pitchFamily="50" charset="-128"/>
              </a:rPr>
              <a:t>（土）＞</a:t>
            </a:r>
            <a:endParaRPr lang="en-US" altLang="ja-JP" sz="1050" b="1" dirty="0" smtClean="0"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Arial Unicode MS" panose="020B0604020202020204" pitchFamily="50" charset="-128"/>
            </a:endParaRPr>
          </a:p>
          <a:p>
            <a:pPr>
              <a:lnSpc>
                <a:spcPts val="1000"/>
              </a:lnSpc>
            </a:pPr>
            <a:r>
              <a:rPr lang="en-US" altLang="ja-JP" sz="900" b="1" dirty="0">
                <a:solidFill>
                  <a:srgbClr val="526814"/>
                </a:solidFill>
              </a:rPr>
              <a:t>13</a:t>
            </a:r>
            <a:r>
              <a:rPr lang="ja-JP" altLang="en-US" sz="900" b="1" dirty="0" smtClean="0">
                <a:solidFill>
                  <a:srgbClr val="526814"/>
                </a:solidFill>
              </a:rPr>
              <a:t>：</a:t>
            </a:r>
            <a:r>
              <a:rPr lang="en-US" altLang="ja-JP" sz="900" b="1" dirty="0" smtClean="0">
                <a:solidFill>
                  <a:srgbClr val="526814"/>
                </a:solidFill>
              </a:rPr>
              <a:t>00 </a:t>
            </a:r>
            <a:r>
              <a:rPr lang="ja-JP" altLang="en-US" sz="900" dirty="0" smtClean="0">
                <a:solidFill>
                  <a:srgbClr val="526814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　総　　　会</a:t>
            </a:r>
            <a:endParaRPr lang="en-US" altLang="ja-JP" sz="900" dirty="0" smtClean="0">
              <a:solidFill>
                <a:srgbClr val="526814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>
              <a:lnSpc>
                <a:spcPts val="1000"/>
              </a:lnSpc>
            </a:pPr>
            <a:r>
              <a:rPr lang="en-US" altLang="ja-JP" sz="900" b="1" dirty="0">
                <a:solidFill>
                  <a:srgbClr val="526814"/>
                </a:solidFill>
              </a:rPr>
              <a:t>13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35</a:t>
            </a:r>
            <a:r>
              <a:rPr lang="ja-JP" altLang="en-US" sz="900" b="1" dirty="0">
                <a:solidFill>
                  <a:srgbClr val="526814"/>
                </a:solidFill>
              </a:rPr>
              <a:t>～</a:t>
            </a:r>
            <a:r>
              <a:rPr lang="en-US" altLang="ja-JP" sz="900" b="1" dirty="0">
                <a:solidFill>
                  <a:srgbClr val="526814"/>
                </a:solidFill>
              </a:rPr>
              <a:t>14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35</a:t>
            </a:r>
            <a:r>
              <a:rPr lang="ja-JP" altLang="en-US" sz="900" b="1" dirty="0">
                <a:solidFill>
                  <a:srgbClr val="526814"/>
                </a:solidFill>
              </a:rPr>
              <a:t>　</a:t>
            </a:r>
            <a:r>
              <a:rPr lang="ja-JP" altLang="en-US" sz="900" b="1" dirty="0" smtClean="0">
                <a:solidFill>
                  <a:srgbClr val="526814"/>
                </a:solidFill>
              </a:rPr>
              <a:t>特別</a:t>
            </a:r>
            <a:r>
              <a:rPr lang="ja-JP" altLang="en-US" sz="900" b="1" dirty="0">
                <a:solidFill>
                  <a:srgbClr val="526814"/>
                </a:solidFill>
              </a:rPr>
              <a:t>講演（市民公開講座）</a:t>
            </a:r>
          </a:p>
          <a:p>
            <a:pPr>
              <a:lnSpc>
                <a:spcPts val="1000"/>
              </a:lnSpc>
            </a:pPr>
            <a:r>
              <a:rPr lang="ja-JP" altLang="en-US" sz="900" b="1" dirty="0" smtClean="0">
                <a:solidFill>
                  <a:srgbClr val="526814"/>
                </a:solidFill>
              </a:rPr>
              <a:t>　　　　「長寿社会とセーフティプロモーション」</a:t>
            </a:r>
            <a:endParaRPr lang="ja-JP" altLang="en-US" sz="900" b="1" dirty="0">
              <a:solidFill>
                <a:srgbClr val="526814"/>
              </a:solidFill>
            </a:endParaRPr>
          </a:p>
          <a:p>
            <a:pPr>
              <a:lnSpc>
                <a:spcPts val="1000"/>
              </a:lnSpc>
            </a:pPr>
            <a:r>
              <a:rPr lang="ja-JP" altLang="en-US" sz="900" b="1" dirty="0" smtClean="0">
                <a:solidFill>
                  <a:srgbClr val="526814"/>
                </a:solidFill>
              </a:rPr>
              <a:t>　　　　　　　　　鈴木</a:t>
            </a:r>
            <a:r>
              <a:rPr lang="ja-JP" altLang="en-US" sz="900" b="1" dirty="0">
                <a:solidFill>
                  <a:srgbClr val="526814"/>
                </a:solidFill>
              </a:rPr>
              <a:t>　隆雄　（桜美林大学老年学研究科教授）</a:t>
            </a:r>
          </a:p>
          <a:p>
            <a:pPr>
              <a:lnSpc>
                <a:spcPts val="1000"/>
              </a:lnSpc>
            </a:pPr>
            <a:r>
              <a:rPr lang="en-US" altLang="ja-JP" sz="900" b="1" dirty="0">
                <a:solidFill>
                  <a:srgbClr val="526814"/>
                </a:solidFill>
              </a:rPr>
              <a:t>14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35</a:t>
            </a:r>
            <a:r>
              <a:rPr lang="ja-JP" altLang="en-US" sz="900" b="1" dirty="0">
                <a:solidFill>
                  <a:srgbClr val="526814"/>
                </a:solidFill>
              </a:rPr>
              <a:t>～</a:t>
            </a:r>
            <a:r>
              <a:rPr lang="en-US" altLang="ja-JP" sz="900" b="1" dirty="0">
                <a:solidFill>
                  <a:srgbClr val="526814"/>
                </a:solidFill>
              </a:rPr>
              <a:t>14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50</a:t>
            </a:r>
            <a:r>
              <a:rPr lang="ja-JP" altLang="en-US" sz="900" b="1" dirty="0">
                <a:solidFill>
                  <a:srgbClr val="526814"/>
                </a:solidFill>
              </a:rPr>
              <a:t>　</a:t>
            </a:r>
            <a:r>
              <a:rPr lang="ja-JP" altLang="en-US" sz="900" b="1" dirty="0" smtClean="0">
                <a:solidFill>
                  <a:srgbClr val="526814"/>
                </a:solidFill>
              </a:rPr>
              <a:t>休　　憩</a:t>
            </a:r>
            <a:r>
              <a:rPr lang="ja-JP" altLang="en-US" sz="900" b="1" dirty="0">
                <a:solidFill>
                  <a:srgbClr val="526814"/>
                </a:solidFill>
              </a:rPr>
              <a:t>（吉中康子京都学園大教授によるフレイル予防体操）</a:t>
            </a:r>
          </a:p>
          <a:p>
            <a:pPr>
              <a:lnSpc>
                <a:spcPts val="1000"/>
              </a:lnSpc>
            </a:pPr>
            <a:r>
              <a:rPr lang="en-US" altLang="ja-JP" sz="900" b="1" dirty="0">
                <a:solidFill>
                  <a:srgbClr val="526814"/>
                </a:solidFill>
              </a:rPr>
              <a:t>14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50</a:t>
            </a:r>
            <a:r>
              <a:rPr lang="ja-JP" altLang="en-US" sz="900" b="1" dirty="0">
                <a:solidFill>
                  <a:srgbClr val="526814"/>
                </a:solidFill>
              </a:rPr>
              <a:t>～</a:t>
            </a:r>
            <a:r>
              <a:rPr lang="en-US" altLang="ja-JP" sz="900" b="1" dirty="0">
                <a:solidFill>
                  <a:srgbClr val="526814"/>
                </a:solidFill>
              </a:rPr>
              <a:t>15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30</a:t>
            </a:r>
            <a:r>
              <a:rPr lang="ja-JP" altLang="en-US" sz="900" b="1" dirty="0">
                <a:solidFill>
                  <a:srgbClr val="526814"/>
                </a:solidFill>
              </a:rPr>
              <a:t>　</a:t>
            </a:r>
            <a:r>
              <a:rPr lang="ja-JP" altLang="en-US" sz="900" b="1" dirty="0" smtClean="0">
                <a:solidFill>
                  <a:srgbClr val="526814"/>
                </a:solidFill>
              </a:rPr>
              <a:t>教育講演（</a:t>
            </a:r>
            <a:r>
              <a:rPr lang="ja-JP" altLang="en-US" sz="900" b="1" dirty="0">
                <a:solidFill>
                  <a:srgbClr val="526814"/>
                </a:solidFill>
              </a:rPr>
              <a:t>市民公開講座）</a:t>
            </a:r>
          </a:p>
          <a:p>
            <a:pPr>
              <a:lnSpc>
                <a:spcPts val="1000"/>
              </a:lnSpc>
            </a:pPr>
            <a:r>
              <a:rPr lang="ja-JP" altLang="en-US" sz="900" b="1" dirty="0" smtClean="0">
                <a:solidFill>
                  <a:srgbClr val="526814"/>
                </a:solidFill>
              </a:rPr>
              <a:t>　　　　「自然災害から尊い命を守る～減災への努力～」</a:t>
            </a:r>
            <a:endParaRPr lang="ja-JP" altLang="en-US" sz="900" b="1" dirty="0">
              <a:solidFill>
                <a:srgbClr val="526814"/>
              </a:solidFill>
            </a:endParaRPr>
          </a:p>
          <a:p>
            <a:pPr>
              <a:lnSpc>
                <a:spcPts val="1000"/>
              </a:lnSpc>
            </a:pPr>
            <a:r>
              <a:rPr lang="ja-JP" altLang="en-US" sz="900" b="1" dirty="0">
                <a:solidFill>
                  <a:srgbClr val="526814"/>
                </a:solidFill>
              </a:rPr>
              <a:t> 　</a:t>
            </a:r>
            <a:r>
              <a:rPr lang="ja-JP" altLang="en-US" sz="900" b="1" dirty="0" smtClean="0">
                <a:solidFill>
                  <a:srgbClr val="526814"/>
                </a:solidFill>
              </a:rPr>
              <a:t>　　　　　　</a:t>
            </a:r>
            <a:r>
              <a:rPr lang="ja-JP" altLang="en-US" sz="900" b="1" dirty="0">
                <a:solidFill>
                  <a:srgbClr val="526814"/>
                </a:solidFill>
              </a:rPr>
              <a:t>　</a:t>
            </a:r>
            <a:r>
              <a:rPr lang="ja-JP" altLang="en-US" sz="900" b="1" dirty="0" smtClean="0">
                <a:solidFill>
                  <a:srgbClr val="526814"/>
                </a:solidFill>
              </a:rPr>
              <a:t>後藤</a:t>
            </a:r>
            <a:r>
              <a:rPr lang="ja-JP" altLang="en-US" sz="900" b="1" dirty="0">
                <a:solidFill>
                  <a:srgbClr val="526814"/>
                </a:solidFill>
              </a:rPr>
              <a:t>　健介（大阪教育大学学校危機メンタルサポートセンター准教授）</a:t>
            </a:r>
          </a:p>
          <a:p>
            <a:pPr>
              <a:lnSpc>
                <a:spcPts val="1000"/>
              </a:lnSpc>
            </a:pPr>
            <a:r>
              <a:rPr lang="en-US" altLang="ja-JP" sz="900" b="1" dirty="0">
                <a:solidFill>
                  <a:srgbClr val="526814"/>
                </a:solidFill>
              </a:rPr>
              <a:t>15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30</a:t>
            </a:r>
            <a:r>
              <a:rPr lang="ja-JP" altLang="en-US" sz="900" b="1" dirty="0">
                <a:solidFill>
                  <a:srgbClr val="526814"/>
                </a:solidFill>
              </a:rPr>
              <a:t>～</a:t>
            </a:r>
            <a:r>
              <a:rPr lang="en-US" altLang="ja-JP" sz="900" b="1" dirty="0">
                <a:solidFill>
                  <a:srgbClr val="526814"/>
                </a:solidFill>
              </a:rPr>
              <a:t>15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45</a:t>
            </a:r>
            <a:r>
              <a:rPr lang="ja-JP" altLang="en-US" sz="900" b="1" dirty="0">
                <a:solidFill>
                  <a:srgbClr val="526814"/>
                </a:solidFill>
              </a:rPr>
              <a:t>　休　　憩</a:t>
            </a:r>
          </a:p>
          <a:p>
            <a:pPr>
              <a:lnSpc>
                <a:spcPts val="1000"/>
              </a:lnSpc>
            </a:pPr>
            <a:r>
              <a:rPr lang="en-US" altLang="ja-JP" sz="900" b="1" dirty="0">
                <a:solidFill>
                  <a:srgbClr val="526814"/>
                </a:solidFill>
              </a:rPr>
              <a:t>15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45</a:t>
            </a:r>
            <a:r>
              <a:rPr lang="ja-JP" altLang="en-US" sz="900" b="1" dirty="0">
                <a:solidFill>
                  <a:srgbClr val="526814"/>
                </a:solidFill>
              </a:rPr>
              <a:t>～</a:t>
            </a:r>
            <a:r>
              <a:rPr lang="en-US" altLang="ja-JP" sz="900" b="1" dirty="0">
                <a:solidFill>
                  <a:srgbClr val="526814"/>
                </a:solidFill>
              </a:rPr>
              <a:t>16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25</a:t>
            </a:r>
            <a:r>
              <a:rPr lang="ja-JP" altLang="en-US" sz="900" b="1" dirty="0">
                <a:solidFill>
                  <a:srgbClr val="526814"/>
                </a:solidFill>
              </a:rPr>
              <a:t>　特別企画（１）</a:t>
            </a:r>
          </a:p>
          <a:p>
            <a:pPr>
              <a:lnSpc>
                <a:spcPts val="1000"/>
              </a:lnSpc>
            </a:pPr>
            <a:r>
              <a:rPr lang="ja-JP" altLang="en-US" sz="900" b="1" dirty="0" smtClean="0">
                <a:solidFill>
                  <a:srgbClr val="526814"/>
                </a:solidFill>
              </a:rPr>
              <a:t>　　　　「学会</a:t>
            </a:r>
            <a:r>
              <a:rPr lang="ja-JP" altLang="en-US" sz="900" b="1" dirty="0">
                <a:solidFill>
                  <a:srgbClr val="526814"/>
                </a:solidFill>
              </a:rPr>
              <a:t>設立から</a:t>
            </a:r>
            <a:r>
              <a:rPr lang="en-US" altLang="ja-JP" sz="900" b="1" dirty="0">
                <a:solidFill>
                  <a:srgbClr val="526814"/>
                </a:solidFill>
              </a:rPr>
              <a:t>10</a:t>
            </a:r>
            <a:r>
              <a:rPr lang="ja-JP" altLang="en-US" sz="900" b="1" dirty="0">
                <a:solidFill>
                  <a:srgbClr val="526814"/>
                </a:solidFill>
              </a:rPr>
              <a:t>年目を迎えて－これからの日本におけるセーフティプロモーションを考える</a:t>
            </a:r>
            <a:r>
              <a:rPr lang="ja-JP" altLang="en-US" sz="900" b="1" dirty="0" smtClean="0">
                <a:solidFill>
                  <a:srgbClr val="526814"/>
                </a:solidFill>
              </a:rPr>
              <a:t>－」</a:t>
            </a:r>
            <a:endParaRPr lang="ja-JP" altLang="en-US" sz="900" b="1" dirty="0">
              <a:solidFill>
                <a:srgbClr val="526814"/>
              </a:solidFill>
            </a:endParaRPr>
          </a:p>
          <a:p>
            <a:pPr>
              <a:lnSpc>
                <a:spcPts val="1000"/>
              </a:lnSpc>
            </a:pPr>
            <a:r>
              <a:rPr lang="ja-JP" altLang="en-US" sz="900" b="1" dirty="0">
                <a:solidFill>
                  <a:srgbClr val="526814"/>
                </a:solidFill>
              </a:rPr>
              <a:t> </a:t>
            </a:r>
            <a:r>
              <a:rPr lang="ja-JP" altLang="en-US" sz="900" b="1" dirty="0" smtClean="0">
                <a:solidFill>
                  <a:srgbClr val="526814"/>
                </a:solidFill>
              </a:rPr>
              <a:t>　　　　　　　</a:t>
            </a:r>
            <a:r>
              <a:rPr lang="ja-JP" altLang="en-US" sz="900" b="1" dirty="0">
                <a:solidFill>
                  <a:srgbClr val="526814"/>
                </a:solidFill>
              </a:rPr>
              <a:t>　衞藤　隆　（日本セーフティプロモーション学会理事長）</a:t>
            </a:r>
          </a:p>
          <a:p>
            <a:pPr>
              <a:lnSpc>
                <a:spcPts val="1000"/>
              </a:lnSpc>
            </a:pPr>
            <a:r>
              <a:rPr lang="en-US" altLang="ja-JP" sz="900" b="1" dirty="0">
                <a:solidFill>
                  <a:srgbClr val="526814"/>
                </a:solidFill>
              </a:rPr>
              <a:t>16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25</a:t>
            </a:r>
            <a:r>
              <a:rPr lang="ja-JP" altLang="en-US" sz="900" b="1" dirty="0">
                <a:solidFill>
                  <a:srgbClr val="526814"/>
                </a:solidFill>
              </a:rPr>
              <a:t>～</a:t>
            </a:r>
            <a:r>
              <a:rPr lang="en-US" altLang="ja-JP" sz="900" b="1" dirty="0">
                <a:solidFill>
                  <a:srgbClr val="526814"/>
                </a:solidFill>
              </a:rPr>
              <a:t>17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05</a:t>
            </a:r>
            <a:r>
              <a:rPr lang="ja-JP" altLang="en-US" sz="900" b="1" dirty="0">
                <a:solidFill>
                  <a:srgbClr val="526814"/>
                </a:solidFill>
              </a:rPr>
              <a:t>　</a:t>
            </a:r>
            <a:r>
              <a:rPr lang="ja-JP" altLang="en-US" sz="900" b="1" dirty="0" smtClean="0">
                <a:solidFill>
                  <a:srgbClr val="526814"/>
                </a:solidFill>
              </a:rPr>
              <a:t>特別</a:t>
            </a:r>
            <a:r>
              <a:rPr lang="ja-JP" altLang="en-US" sz="900" b="1" dirty="0">
                <a:solidFill>
                  <a:srgbClr val="526814"/>
                </a:solidFill>
              </a:rPr>
              <a:t>企画（２） </a:t>
            </a:r>
          </a:p>
          <a:p>
            <a:pPr>
              <a:lnSpc>
                <a:spcPts val="1200"/>
              </a:lnSpc>
            </a:pPr>
            <a:r>
              <a:rPr lang="ja-JP" altLang="en-US" sz="900" b="1" dirty="0" smtClean="0">
                <a:solidFill>
                  <a:srgbClr val="526814"/>
                </a:solidFill>
              </a:rPr>
              <a:t>　　　　「我が国</a:t>
            </a:r>
            <a:r>
              <a:rPr lang="ja-JP" altLang="en-US" sz="900" b="1" dirty="0">
                <a:solidFill>
                  <a:srgbClr val="526814"/>
                </a:solidFill>
              </a:rPr>
              <a:t>最初のセーフコミュニティ亀岡から</a:t>
            </a:r>
            <a:r>
              <a:rPr lang="en-US" altLang="ja-JP" sz="900" b="1" dirty="0">
                <a:solidFill>
                  <a:srgbClr val="526814"/>
                </a:solidFill>
              </a:rPr>
              <a:t>―</a:t>
            </a:r>
            <a:r>
              <a:rPr lang="ja-JP" altLang="en-US" sz="900" b="1" dirty="0">
                <a:solidFill>
                  <a:srgbClr val="526814"/>
                </a:solidFill>
              </a:rPr>
              <a:t>その成果と課題</a:t>
            </a:r>
            <a:r>
              <a:rPr lang="en-US" altLang="ja-JP" sz="900" b="1" dirty="0" smtClean="0">
                <a:solidFill>
                  <a:srgbClr val="526814"/>
                </a:solidFill>
              </a:rPr>
              <a:t>―</a:t>
            </a:r>
            <a:r>
              <a:rPr lang="ja-JP" altLang="en-US" sz="900" b="1" dirty="0" smtClean="0">
                <a:solidFill>
                  <a:srgbClr val="526814"/>
                </a:solidFill>
              </a:rPr>
              <a:t>」</a:t>
            </a:r>
            <a:endParaRPr lang="en-US" altLang="ja-JP" sz="900" b="1" dirty="0">
              <a:solidFill>
                <a:srgbClr val="526814"/>
              </a:solidFill>
            </a:endParaRPr>
          </a:p>
          <a:p>
            <a:pPr>
              <a:lnSpc>
                <a:spcPts val="1000"/>
              </a:lnSpc>
            </a:pPr>
            <a:r>
              <a:rPr lang="en-US" altLang="ja-JP" sz="900" b="1" dirty="0">
                <a:solidFill>
                  <a:srgbClr val="526814"/>
                </a:solidFill>
              </a:rPr>
              <a:t> </a:t>
            </a:r>
            <a:r>
              <a:rPr lang="ja-JP" altLang="en-US" sz="900" b="1" dirty="0">
                <a:solidFill>
                  <a:srgbClr val="526814"/>
                </a:solidFill>
              </a:rPr>
              <a:t>　</a:t>
            </a:r>
            <a:r>
              <a:rPr lang="ja-JP" altLang="en-US" sz="900" b="1" dirty="0" smtClean="0">
                <a:solidFill>
                  <a:srgbClr val="526814"/>
                </a:solidFill>
              </a:rPr>
              <a:t>　　　　　　　松永恵理子（亀岡市自治防災課）</a:t>
            </a:r>
            <a:endParaRPr lang="ja-JP" altLang="en-US" sz="900" b="1" dirty="0">
              <a:solidFill>
                <a:srgbClr val="526814"/>
              </a:solidFill>
            </a:endParaRPr>
          </a:p>
          <a:p>
            <a:pPr>
              <a:lnSpc>
                <a:spcPts val="1000"/>
              </a:lnSpc>
            </a:pPr>
            <a:r>
              <a:rPr lang="en-US" altLang="ja-JP" sz="900" b="1" dirty="0">
                <a:solidFill>
                  <a:srgbClr val="526814"/>
                </a:solidFill>
              </a:rPr>
              <a:t>17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15</a:t>
            </a:r>
            <a:r>
              <a:rPr lang="ja-JP" altLang="en-US" sz="900" b="1" dirty="0">
                <a:solidFill>
                  <a:srgbClr val="526814"/>
                </a:solidFill>
              </a:rPr>
              <a:t>～</a:t>
            </a:r>
            <a:r>
              <a:rPr lang="en-US" altLang="ja-JP" sz="900" b="1" dirty="0">
                <a:solidFill>
                  <a:srgbClr val="526814"/>
                </a:solidFill>
              </a:rPr>
              <a:t>20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00</a:t>
            </a:r>
            <a:r>
              <a:rPr lang="ja-JP" altLang="en-US" sz="900" b="1" dirty="0">
                <a:solidFill>
                  <a:srgbClr val="526814"/>
                </a:solidFill>
              </a:rPr>
              <a:t>　　懇親会（京都学園大学レストラン</a:t>
            </a:r>
            <a:r>
              <a:rPr lang="ja-JP" altLang="en-US" sz="900" b="1" dirty="0" smtClean="0">
                <a:solidFill>
                  <a:srgbClr val="526814"/>
                </a:solidFill>
              </a:rPr>
              <a:t>）</a:t>
            </a:r>
            <a:endParaRPr lang="en-US" altLang="ja-JP" sz="900" b="1" dirty="0" smtClean="0">
              <a:solidFill>
                <a:srgbClr val="526814"/>
              </a:solidFill>
            </a:endParaRPr>
          </a:p>
          <a:p>
            <a:pPr>
              <a:lnSpc>
                <a:spcPts val="1000"/>
              </a:lnSpc>
            </a:pPr>
            <a:endParaRPr lang="ja-JP" altLang="en-US" sz="900" b="1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ts val="1000"/>
              </a:lnSpc>
            </a:pPr>
            <a:r>
              <a:rPr lang="ja-JP" altLang="en-US" sz="1050" b="1" dirty="0" smtClean="0"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＜</a:t>
            </a:r>
            <a:r>
              <a:rPr lang="en-US" altLang="ja-JP" sz="1050" b="1" dirty="0" smtClean="0"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12</a:t>
            </a:r>
            <a:r>
              <a:rPr lang="ja-JP" altLang="en-US" sz="1050" b="1" dirty="0"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1050" b="1" dirty="0"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11</a:t>
            </a:r>
            <a:r>
              <a:rPr lang="ja-JP" altLang="en-US" sz="1050" b="1" dirty="0"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日（日</a:t>
            </a:r>
            <a:r>
              <a:rPr lang="ja-JP" altLang="en-US" sz="1050" b="1" dirty="0" smtClean="0">
                <a:solidFill>
                  <a:schemeClr val="accent4">
                    <a:lumMod val="50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）＞</a:t>
            </a:r>
            <a:endParaRPr lang="en-US" altLang="ja-JP" sz="1050" b="1" dirty="0">
              <a:solidFill>
                <a:schemeClr val="accent4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000"/>
              </a:lnSpc>
            </a:pPr>
            <a:r>
              <a:rPr lang="en-US" altLang="ja-JP" sz="900" b="1" dirty="0">
                <a:solidFill>
                  <a:srgbClr val="526814"/>
                </a:solidFill>
              </a:rPr>
              <a:t>8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30</a:t>
            </a:r>
            <a:r>
              <a:rPr lang="ja-JP" altLang="en-US" sz="900" b="1" dirty="0">
                <a:solidFill>
                  <a:srgbClr val="526814"/>
                </a:solidFill>
              </a:rPr>
              <a:t>～</a:t>
            </a:r>
            <a:r>
              <a:rPr lang="en-US" altLang="ja-JP" sz="900" b="1" dirty="0">
                <a:solidFill>
                  <a:srgbClr val="526814"/>
                </a:solidFill>
              </a:rPr>
              <a:t>12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45  </a:t>
            </a:r>
            <a:r>
              <a:rPr lang="ja-JP" altLang="en-US" sz="900" b="1" dirty="0">
                <a:solidFill>
                  <a:srgbClr val="526814"/>
                </a:solidFill>
              </a:rPr>
              <a:t>受　　　付</a:t>
            </a:r>
          </a:p>
          <a:p>
            <a:pPr>
              <a:lnSpc>
                <a:spcPts val="1000"/>
              </a:lnSpc>
            </a:pPr>
            <a:r>
              <a:rPr lang="en-US" altLang="ja-JP" sz="900" b="1" dirty="0">
                <a:solidFill>
                  <a:srgbClr val="526814"/>
                </a:solidFill>
              </a:rPr>
              <a:t>9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00</a:t>
            </a:r>
            <a:r>
              <a:rPr lang="ja-JP" altLang="en-US" sz="900" b="1" dirty="0">
                <a:solidFill>
                  <a:srgbClr val="526814"/>
                </a:solidFill>
              </a:rPr>
              <a:t>～</a:t>
            </a:r>
            <a:r>
              <a:rPr lang="en-US" altLang="ja-JP" sz="900" b="1" dirty="0">
                <a:solidFill>
                  <a:srgbClr val="526814"/>
                </a:solidFill>
              </a:rPr>
              <a:t>10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30  </a:t>
            </a:r>
            <a:r>
              <a:rPr lang="ja-JP" altLang="en-US" sz="900" b="1" dirty="0">
                <a:solidFill>
                  <a:srgbClr val="526814"/>
                </a:solidFill>
              </a:rPr>
              <a:t>一般口演</a:t>
            </a:r>
          </a:p>
          <a:p>
            <a:pPr>
              <a:lnSpc>
                <a:spcPts val="1000"/>
              </a:lnSpc>
            </a:pPr>
            <a:r>
              <a:rPr lang="en-US" altLang="ja-JP" sz="900" b="1" dirty="0">
                <a:solidFill>
                  <a:srgbClr val="526814"/>
                </a:solidFill>
              </a:rPr>
              <a:t>10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30</a:t>
            </a:r>
            <a:r>
              <a:rPr lang="ja-JP" altLang="en-US" sz="900" b="1" dirty="0">
                <a:solidFill>
                  <a:srgbClr val="526814"/>
                </a:solidFill>
              </a:rPr>
              <a:t>～</a:t>
            </a:r>
            <a:r>
              <a:rPr lang="en-US" altLang="ja-JP" sz="900" b="1" dirty="0">
                <a:solidFill>
                  <a:srgbClr val="526814"/>
                </a:solidFill>
              </a:rPr>
              <a:t>10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45  </a:t>
            </a:r>
            <a:r>
              <a:rPr lang="ja-JP" altLang="en-US" sz="900" b="1" dirty="0" smtClean="0">
                <a:solidFill>
                  <a:srgbClr val="526814"/>
                </a:solidFill>
              </a:rPr>
              <a:t>休　　憩</a:t>
            </a:r>
            <a:endParaRPr lang="ja-JP" altLang="en-US" sz="900" b="1" dirty="0">
              <a:solidFill>
                <a:srgbClr val="526814"/>
              </a:solidFill>
            </a:endParaRPr>
          </a:p>
          <a:p>
            <a:pPr>
              <a:lnSpc>
                <a:spcPts val="1000"/>
              </a:lnSpc>
            </a:pPr>
            <a:r>
              <a:rPr lang="en-US" altLang="ja-JP" sz="900" b="1" dirty="0">
                <a:solidFill>
                  <a:srgbClr val="526814"/>
                </a:solidFill>
              </a:rPr>
              <a:t>10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45</a:t>
            </a:r>
            <a:r>
              <a:rPr lang="ja-JP" altLang="en-US" sz="900" b="1" dirty="0">
                <a:solidFill>
                  <a:srgbClr val="526814"/>
                </a:solidFill>
              </a:rPr>
              <a:t>～</a:t>
            </a:r>
            <a:r>
              <a:rPr lang="en-US" altLang="ja-JP" sz="900" b="1" dirty="0">
                <a:solidFill>
                  <a:srgbClr val="526814"/>
                </a:solidFill>
              </a:rPr>
              <a:t>11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30  </a:t>
            </a:r>
            <a:r>
              <a:rPr lang="ja-JP" altLang="en-US" sz="900" b="1" dirty="0">
                <a:solidFill>
                  <a:srgbClr val="526814"/>
                </a:solidFill>
              </a:rPr>
              <a:t>教育講演 </a:t>
            </a:r>
          </a:p>
          <a:p>
            <a:pPr>
              <a:lnSpc>
                <a:spcPts val="1000"/>
              </a:lnSpc>
            </a:pPr>
            <a:r>
              <a:rPr lang="ja-JP" altLang="en-US" sz="900" b="1" dirty="0" smtClean="0">
                <a:solidFill>
                  <a:srgbClr val="526814"/>
                </a:solidFill>
              </a:rPr>
              <a:t>　　　　　「子ども</a:t>
            </a:r>
            <a:r>
              <a:rPr lang="ja-JP" altLang="en-US" sz="900" b="1" dirty="0">
                <a:solidFill>
                  <a:srgbClr val="526814"/>
                </a:solidFill>
              </a:rPr>
              <a:t>のライフスキルと</a:t>
            </a:r>
            <a:r>
              <a:rPr lang="ja-JP" altLang="en-US" sz="900" b="1" dirty="0" smtClean="0">
                <a:solidFill>
                  <a:srgbClr val="526814"/>
                </a:solidFill>
              </a:rPr>
              <a:t>セーフティプロモーション」</a:t>
            </a:r>
            <a:endParaRPr lang="ja-JP" altLang="en-US" sz="900" b="1" dirty="0">
              <a:solidFill>
                <a:srgbClr val="526814"/>
              </a:solidFill>
            </a:endParaRPr>
          </a:p>
          <a:p>
            <a:pPr>
              <a:lnSpc>
                <a:spcPts val="1000"/>
              </a:lnSpc>
            </a:pPr>
            <a:r>
              <a:rPr lang="ja-JP" altLang="en-US" sz="900" b="1" dirty="0" smtClean="0">
                <a:solidFill>
                  <a:srgbClr val="526814"/>
                </a:solidFill>
              </a:rPr>
              <a:t>　　　　　　　　西岡 </a:t>
            </a:r>
            <a:r>
              <a:rPr lang="ja-JP" altLang="en-US" sz="900" b="1" dirty="0">
                <a:solidFill>
                  <a:srgbClr val="526814"/>
                </a:solidFill>
              </a:rPr>
              <a:t>伸紀 （兵庫教育大学大学院教授）</a:t>
            </a:r>
          </a:p>
          <a:p>
            <a:pPr>
              <a:lnSpc>
                <a:spcPts val="1000"/>
              </a:lnSpc>
            </a:pPr>
            <a:r>
              <a:rPr lang="en-US" altLang="ja-JP" sz="900" b="1" dirty="0">
                <a:solidFill>
                  <a:srgbClr val="526814"/>
                </a:solidFill>
              </a:rPr>
              <a:t>11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30</a:t>
            </a:r>
            <a:r>
              <a:rPr lang="ja-JP" altLang="en-US" sz="900" b="1" dirty="0">
                <a:solidFill>
                  <a:srgbClr val="526814"/>
                </a:solidFill>
              </a:rPr>
              <a:t>～</a:t>
            </a:r>
            <a:r>
              <a:rPr lang="en-US" altLang="ja-JP" sz="900" b="1" dirty="0">
                <a:solidFill>
                  <a:srgbClr val="526814"/>
                </a:solidFill>
              </a:rPr>
              <a:t>12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10  </a:t>
            </a:r>
            <a:r>
              <a:rPr lang="ja-JP" altLang="en-US" sz="900" b="1" dirty="0">
                <a:solidFill>
                  <a:srgbClr val="526814"/>
                </a:solidFill>
              </a:rPr>
              <a:t>協力講演</a:t>
            </a:r>
          </a:p>
          <a:p>
            <a:pPr>
              <a:lnSpc>
                <a:spcPts val="1000"/>
              </a:lnSpc>
            </a:pPr>
            <a:r>
              <a:rPr lang="ja-JP" altLang="en-US" sz="900" b="1" dirty="0" smtClean="0">
                <a:solidFill>
                  <a:srgbClr val="526814"/>
                </a:solidFill>
              </a:rPr>
              <a:t>　　　　　「スポーツ外傷とそのリスクについて」</a:t>
            </a:r>
            <a:endParaRPr lang="ja-JP" altLang="en-US" sz="900" b="1" dirty="0">
              <a:solidFill>
                <a:srgbClr val="526814"/>
              </a:solidFill>
            </a:endParaRPr>
          </a:p>
          <a:p>
            <a:pPr>
              <a:lnSpc>
                <a:spcPts val="1000"/>
              </a:lnSpc>
            </a:pPr>
            <a:r>
              <a:rPr lang="ja-JP" altLang="en-US" sz="900" b="1" dirty="0">
                <a:solidFill>
                  <a:srgbClr val="526814"/>
                </a:solidFill>
              </a:rPr>
              <a:t> </a:t>
            </a:r>
            <a:r>
              <a:rPr lang="ja-JP" altLang="en-US" sz="900" b="1" dirty="0" smtClean="0">
                <a:solidFill>
                  <a:srgbClr val="526814"/>
                </a:solidFill>
              </a:rPr>
              <a:t>　　　　　　　　井口</a:t>
            </a:r>
            <a:r>
              <a:rPr lang="ja-JP" altLang="en-US" sz="900" b="1" dirty="0">
                <a:solidFill>
                  <a:srgbClr val="526814"/>
                </a:solidFill>
              </a:rPr>
              <a:t>順太 （京都学園大学健康医療学部健康スポーツ学科講師）</a:t>
            </a:r>
          </a:p>
          <a:p>
            <a:pPr>
              <a:lnSpc>
                <a:spcPts val="1000"/>
              </a:lnSpc>
            </a:pPr>
            <a:r>
              <a:rPr lang="en-US" altLang="ja-JP" sz="900" b="1" dirty="0">
                <a:solidFill>
                  <a:srgbClr val="526814"/>
                </a:solidFill>
              </a:rPr>
              <a:t>12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10</a:t>
            </a:r>
            <a:r>
              <a:rPr lang="ja-JP" altLang="en-US" sz="900" b="1" dirty="0">
                <a:solidFill>
                  <a:srgbClr val="526814"/>
                </a:solidFill>
              </a:rPr>
              <a:t>～</a:t>
            </a:r>
            <a:r>
              <a:rPr lang="en-US" altLang="ja-JP" sz="900" b="1" dirty="0">
                <a:solidFill>
                  <a:srgbClr val="526814"/>
                </a:solidFill>
              </a:rPr>
              <a:t>13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00  </a:t>
            </a:r>
            <a:r>
              <a:rPr lang="ja-JP" altLang="en-US" sz="900" b="1" dirty="0">
                <a:solidFill>
                  <a:srgbClr val="526814"/>
                </a:solidFill>
              </a:rPr>
              <a:t>ランチョンセミナー</a:t>
            </a:r>
          </a:p>
          <a:p>
            <a:pPr>
              <a:lnSpc>
                <a:spcPts val="1000"/>
              </a:lnSpc>
            </a:pPr>
            <a:r>
              <a:rPr lang="ja-JP" altLang="en-US" sz="900" b="1" dirty="0">
                <a:solidFill>
                  <a:srgbClr val="526814"/>
                </a:solidFill>
              </a:rPr>
              <a:t> </a:t>
            </a:r>
            <a:r>
              <a:rPr lang="ja-JP" altLang="en-US" sz="900" b="1" dirty="0" smtClean="0">
                <a:solidFill>
                  <a:srgbClr val="526814"/>
                </a:solidFill>
              </a:rPr>
              <a:t>　  　　　「高齢者</a:t>
            </a:r>
            <a:r>
              <a:rPr lang="ja-JP" altLang="en-US" sz="900" b="1" dirty="0">
                <a:solidFill>
                  <a:srgbClr val="526814"/>
                </a:solidFill>
              </a:rPr>
              <a:t>のフレイル予防、運動を中心とした総合プログラムの</a:t>
            </a:r>
            <a:r>
              <a:rPr lang="ja-JP" altLang="en-US" sz="900" b="1" dirty="0" smtClean="0">
                <a:solidFill>
                  <a:srgbClr val="526814"/>
                </a:solidFill>
              </a:rPr>
              <a:t>展開」</a:t>
            </a:r>
            <a:endParaRPr lang="ja-JP" altLang="en-US" sz="900" b="1" dirty="0">
              <a:solidFill>
                <a:srgbClr val="526814"/>
              </a:solidFill>
            </a:endParaRPr>
          </a:p>
          <a:p>
            <a:pPr>
              <a:lnSpc>
                <a:spcPts val="1000"/>
              </a:lnSpc>
            </a:pPr>
            <a:r>
              <a:rPr lang="ja-JP" altLang="en-US" sz="900" b="1" dirty="0">
                <a:solidFill>
                  <a:srgbClr val="526814"/>
                </a:solidFill>
              </a:rPr>
              <a:t> </a:t>
            </a:r>
            <a:r>
              <a:rPr lang="ja-JP" altLang="en-US" sz="900" b="1" dirty="0" smtClean="0">
                <a:solidFill>
                  <a:srgbClr val="526814"/>
                </a:solidFill>
              </a:rPr>
              <a:t>　　　　　　　</a:t>
            </a:r>
            <a:r>
              <a:rPr lang="ja-JP" altLang="en-US" sz="900" b="1" dirty="0">
                <a:solidFill>
                  <a:srgbClr val="526814"/>
                </a:solidFill>
              </a:rPr>
              <a:t>　横山  </a:t>
            </a:r>
            <a:r>
              <a:rPr lang="ja-JP" altLang="en-US" sz="900" b="1" dirty="0" smtClean="0">
                <a:solidFill>
                  <a:srgbClr val="526814"/>
                </a:solidFill>
              </a:rPr>
              <a:t>慶一（</a:t>
            </a:r>
            <a:r>
              <a:rPr lang="en-US" altLang="ja-JP" sz="900" b="1" dirty="0">
                <a:solidFill>
                  <a:srgbClr val="526814"/>
                </a:solidFill>
              </a:rPr>
              <a:t>NPO</a:t>
            </a:r>
            <a:r>
              <a:rPr lang="ja-JP" altLang="en-US" sz="900" b="1" dirty="0">
                <a:solidFill>
                  <a:srgbClr val="526814"/>
                </a:solidFill>
              </a:rPr>
              <a:t>法人元気</a:t>
            </a:r>
            <a:r>
              <a:rPr lang="ja-JP" altLang="en-US" sz="900" b="1" dirty="0" smtClean="0">
                <a:solidFill>
                  <a:srgbClr val="526814"/>
                </a:solidFill>
              </a:rPr>
              <a:t>アップＡＧＥプロジェクト理事長）</a:t>
            </a:r>
            <a:endParaRPr lang="ja-JP" altLang="en-US" sz="900" b="1" dirty="0">
              <a:solidFill>
                <a:srgbClr val="526814"/>
              </a:solidFill>
            </a:endParaRPr>
          </a:p>
          <a:p>
            <a:pPr>
              <a:lnSpc>
                <a:spcPts val="1000"/>
              </a:lnSpc>
            </a:pPr>
            <a:r>
              <a:rPr lang="en-US" altLang="ja-JP" sz="900" b="1" dirty="0">
                <a:solidFill>
                  <a:srgbClr val="526814"/>
                </a:solidFill>
              </a:rPr>
              <a:t>13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00</a:t>
            </a:r>
            <a:r>
              <a:rPr lang="ja-JP" altLang="en-US" sz="900" b="1" dirty="0">
                <a:solidFill>
                  <a:srgbClr val="526814"/>
                </a:solidFill>
              </a:rPr>
              <a:t>～</a:t>
            </a:r>
            <a:r>
              <a:rPr lang="en-US" altLang="ja-JP" sz="900" b="1" dirty="0">
                <a:solidFill>
                  <a:srgbClr val="526814"/>
                </a:solidFill>
              </a:rPr>
              <a:t>14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40  </a:t>
            </a:r>
            <a:r>
              <a:rPr lang="ja-JP" altLang="en-US" sz="900" b="1" dirty="0" smtClean="0">
                <a:solidFill>
                  <a:srgbClr val="526814"/>
                </a:solidFill>
              </a:rPr>
              <a:t>一般発表</a:t>
            </a:r>
            <a:endParaRPr lang="ja-JP" altLang="en-US" sz="900" b="1" dirty="0">
              <a:solidFill>
                <a:srgbClr val="526814"/>
              </a:solidFill>
            </a:endParaRPr>
          </a:p>
          <a:p>
            <a:pPr>
              <a:lnSpc>
                <a:spcPts val="1000"/>
              </a:lnSpc>
            </a:pPr>
            <a:r>
              <a:rPr lang="en-US" altLang="ja-JP" sz="900" b="1" dirty="0">
                <a:solidFill>
                  <a:srgbClr val="526814"/>
                </a:solidFill>
              </a:rPr>
              <a:t>14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40</a:t>
            </a:r>
            <a:r>
              <a:rPr lang="ja-JP" altLang="en-US" sz="900" b="1" dirty="0">
                <a:solidFill>
                  <a:srgbClr val="526814"/>
                </a:solidFill>
              </a:rPr>
              <a:t>～</a:t>
            </a:r>
            <a:r>
              <a:rPr lang="en-US" altLang="ja-JP" sz="900" b="1" dirty="0">
                <a:solidFill>
                  <a:srgbClr val="526814"/>
                </a:solidFill>
              </a:rPr>
              <a:t>14</a:t>
            </a:r>
            <a:r>
              <a:rPr lang="ja-JP" altLang="en-US" sz="900" b="1" dirty="0">
                <a:solidFill>
                  <a:srgbClr val="526814"/>
                </a:solidFill>
              </a:rPr>
              <a:t>：</a:t>
            </a:r>
            <a:r>
              <a:rPr lang="en-US" altLang="ja-JP" sz="900" b="1" dirty="0">
                <a:solidFill>
                  <a:srgbClr val="526814"/>
                </a:solidFill>
              </a:rPr>
              <a:t>50  </a:t>
            </a:r>
            <a:r>
              <a:rPr lang="ja-JP" altLang="en-US" sz="900" b="1" dirty="0">
                <a:solidFill>
                  <a:srgbClr val="526814"/>
                </a:solidFill>
              </a:rPr>
              <a:t>閉会の辞</a:t>
            </a:r>
            <a:r>
              <a:rPr lang="ja-JP" altLang="ja-JP" sz="900" b="1" dirty="0">
                <a:solidFill>
                  <a:srgbClr val="526814"/>
                </a:solidFill>
              </a:rPr>
              <a:t>　　</a:t>
            </a:r>
            <a:r>
              <a:rPr lang="ja-JP" altLang="ja-JP" sz="900" dirty="0"/>
              <a:t>　　</a:t>
            </a:r>
            <a:r>
              <a:rPr lang="ja-JP" altLang="ja-JP" sz="1400" dirty="0"/>
              <a:t>　　　</a:t>
            </a:r>
            <a:endParaRPr kumimoji="1" lang="ja-JP" altLang="en-US" sz="1400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781567" y="7921856"/>
            <a:ext cx="4778954" cy="1418185"/>
            <a:chOff x="306229" y="7921856"/>
            <a:chExt cx="4778954" cy="1418185"/>
          </a:xfrm>
        </p:grpSpPr>
        <p:sp>
          <p:nvSpPr>
            <p:cNvPr id="16" name="角丸四角形 15"/>
            <p:cNvSpPr/>
            <p:nvPr/>
          </p:nvSpPr>
          <p:spPr>
            <a:xfrm>
              <a:off x="306229" y="8116341"/>
              <a:ext cx="915837" cy="190235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100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問い合わせ</a:t>
              </a:r>
              <a:endParaRPr kumimoji="1" lang="ja-JP" altLang="en-US" sz="1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1289264" y="7921856"/>
              <a:ext cx="379591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 smtClean="0">
                  <a:solidFill>
                    <a:schemeClr val="accent4">
                      <a:lumMod val="50000"/>
                    </a:schemeClr>
                  </a:solidFill>
                </a:rPr>
                <a:t>第</a:t>
              </a:r>
              <a:r>
                <a:rPr kumimoji="1" lang="en-US" altLang="ja-JP" sz="1100" dirty="0" smtClean="0">
                  <a:solidFill>
                    <a:schemeClr val="accent4">
                      <a:lumMod val="50000"/>
                    </a:schemeClr>
                  </a:solidFill>
                </a:rPr>
                <a:t>10</a:t>
              </a:r>
              <a:r>
                <a:rPr kumimoji="1" lang="ja-JP" altLang="en-US" sz="1100" dirty="0" smtClean="0">
                  <a:solidFill>
                    <a:schemeClr val="accent4">
                      <a:lumMod val="50000"/>
                    </a:schemeClr>
                  </a:solidFill>
                </a:rPr>
                <a:t>回学術大会事務局　</a:t>
              </a:r>
              <a:r>
                <a:rPr kumimoji="1" lang="en-US" altLang="ja-JP" sz="1100" dirty="0" smtClean="0">
                  <a:solidFill>
                    <a:schemeClr val="accent4">
                      <a:lumMod val="50000"/>
                    </a:schemeClr>
                  </a:solidFill>
                </a:rPr>
                <a:t>TEL:0771-29-2354</a:t>
              </a:r>
            </a:p>
            <a:p>
              <a:r>
                <a:rPr lang="ja-JP" altLang="en-US" sz="1100" dirty="0" smtClean="0">
                  <a:solidFill>
                    <a:schemeClr val="accent4">
                      <a:lumMod val="50000"/>
                    </a:schemeClr>
                  </a:solidFill>
                </a:rPr>
                <a:t>〒</a:t>
              </a:r>
              <a:r>
                <a:rPr lang="en-US" altLang="ja-JP" sz="1100" dirty="0" smtClean="0">
                  <a:solidFill>
                    <a:schemeClr val="accent4">
                      <a:lumMod val="50000"/>
                    </a:schemeClr>
                  </a:solidFill>
                </a:rPr>
                <a:t>621-8555</a:t>
              </a:r>
              <a:r>
                <a:rPr lang="ja-JP" altLang="en-US" sz="1100" dirty="0" smtClean="0">
                  <a:solidFill>
                    <a:schemeClr val="accent4">
                      <a:lumMod val="50000"/>
                    </a:schemeClr>
                  </a:solidFill>
                </a:rPr>
                <a:t>　亀岡市曽我部町南条大谷</a:t>
              </a:r>
              <a:r>
                <a:rPr lang="en-US" altLang="ja-JP" sz="1100" dirty="0" smtClean="0">
                  <a:solidFill>
                    <a:schemeClr val="accent4">
                      <a:lumMod val="50000"/>
                    </a:schemeClr>
                  </a:solidFill>
                </a:rPr>
                <a:t>1-1</a:t>
              </a:r>
            </a:p>
            <a:p>
              <a:pPr algn="r"/>
              <a:r>
                <a:rPr kumimoji="1" lang="ja-JP" altLang="en-US" sz="1100" dirty="0">
                  <a:solidFill>
                    <a:schemeClr val="accent4">
                      <a:lumMod val="50000"/>
                    </a:schemeClr>
                  </a:solidFill>
                </a:rPr>
                <a:t>　</a:t>
              </a:r>
              <a:r>
                <a:rPr kumimoji="1" lang="ja-JP" altLang="en-US" sz="1100" dirty="0" smtClean="0">
                  <a:solidFill>
                    <a:schemeClr val="accent4">
                      <a:lumMod val="50000"/>
                    </a:schemeClr>
                  </a:solidFill>
                </a:rPr>
                <a:t>　京都学園大学　吉中康子　研究室</a:t>
              </a:r>
              <a:endParaRPr kumimoji="1" lang="en-US" altLang="ja-JP" sz="1100" dirty="0" smtClean="0">
                <a:solidFill>
                  <a:schemeClr val="accent4">
                    <a:lumMod val="50000"/>
                  </a:schemeClr>
                </a:solidFill>
              </a:endParaRPr>
            </a:p>
            <a:p>
              <a:r>
                <a:rPr lang="ja-JP" altLang="en-US" sz="1100" dirty="0">
                  <a:solidFill>
                    <a:schemeClr val="accent4">
                      <a:lumMod val="50000"/>
                    </a:schemeClr>
                  </a:solidFill>
                </a:rPr>
                <a:t>　</a:t>
              </a:r>
              <a:r>
                <a:rPr lang="ja-JP" altLang="en-US" sz="1100" dirty="0" smtClean="0">
                  <a:solidFill>
                    <a:schemeClr val="accent4">
                      <a:lumMod val="50000"/>
                    </a:schemeClr>
                  </a:solidFill>
                </a:rPr>
                <a:t>　　　　　　　</a:t>
              </a:r>
              <a:r>
                <a:rPr lang="en-US" altLang="ja-JP" sz="1100" dirty="0" smtClean="0">
                  <a:solidFill>
                    <a:schemeClr val="accent4">
                      <a:lumMod val="50000"/>
                    </a:schemeClr>
                  </a:solidFill>
                </a:rPr>
                <a:t>safety.promotion.2016@gmail.com</a:t>
              </a:r>
              <a:endParaRPr kumimoji="1" lang="ja-JP" altLang="en-US" sz="11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306229" y="8782723"/>
              <a:ext cx="887985" cy="191834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申込み方法</a:t>
              </a:r>
              <a:endParaRPr kumimoji="1" lang="ja-JP" altLang="en-US" sz="10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1194215" y="8609072"/>
              <a:ext cx="3890968" cy="730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solidFill>
                    <a:schemeClr val="accent4">
                      <a:lumMod val="50000"/>
                    </a:schemeClr>
                  </a:solidFill>
                </a:rPr>
                <a:t>申込用紙</a:t>
              </a:r>
              <a:r>
                <a:rPr lang="ja-JP" altLang="en-US" sz="1000" dirty="0">
                  <a:solidFill>
                    <a:schemeClr val="accent4">
                      <a:lumMod val="50000"/>
                    </a:schemeClr>
                  </a:solidFill>
                </a:rPr>
                <a:t>を大会</a:t>
              </a:r>
              <a:r>
                <a:rPr lang="en-US" altLang="ja-JP" sz="1000" dirty="0">
                  <a:solidFill>
                    <a:schemeClr val="accent4">
                      <a:lumMod val="50000"/>
                    </a:schemeClr>
                  </a:solidFill>
                </a:rPr>
                <a:t>HP</a:t>
              </a:r>
              <a:r>
                <a:rPr lang="ja-JP" altLang="en-US" sz="1000" dirty="0">
                  <a:solidFill>
                    <a:schemeClr val="accent4">
                      <a:lumMod val="50000"/>
                    </a:schemeClr>
                  </a:solidFill>
                </a:rPr>
                <a:t>から</a:t>
              </a:r>
              <a:r>
                <a:rPr lang="ja-JP" altLang="en-US" sz="1000" dirty="0" smtClean="0">
                  <a:solidFill>
                    <a:schemeClr val="accent4">
                      <a:lumMod val="50000"/>
                    </a:schemeClr>
                  </a:solidFill>
                </a:rPr>
                <a:t>ダウンロードし、ご利用ください。</a:t>
              </a:r>
              <a:endParaRPr lang="en-US" altLang="ja-JP" sz="1000" dirty="0" smtClean="0">
                <a:solidFill>
                  <a:schemeClr val="accent4">
                    <a:lumMod val="50000"/>
                  </a:schemeClr>
                </a:solidFill>
              </a:endParaRPr>
            </a:p>
            <a:p>
              <a:r>
                <a:rPr kumimoji="1" lang="ja-JP" altLang="en-US" sz="1050" dirty="0" smtClean="0">
                  <a:solidFill>
                    <a:schemeClr val="accent4">
                      <a:lumMod val="50000"/>
                    </a:schemeClr>
                  </a:solidFill>
                </a:rPr>
                <a:t>事前申込み：会員 </a:t>
              </a:r>
              <a:r>
                <a:rPr kumimoji="1" lang="en-US" altLang="ja-JP" sz="1050" dirty="0" smtClean="0">
                  <a:solidFill>
                    <a:schemeClr val="accent4">
                      <a:lumMod val="50000"/>
                    </a:schemeClr>
                  </a:solidFill>
                </a:rPr>
                <a:t>4,000</a:t>
              </a:r>
              <a:r>
                <a:rPr kumimoji="1" lang="ja-JP" altLang="en-US" sz="1050" dirty="0" smtClean="0">
                  <a:solidFill>
                    <a:schemeClr val="accent4">
                      <a:lumMod val="50000"/>
                    </a:schemeClr>
                  </a:solidFill>
                </a:rPr>
                <a:t>円</a:t>
              </a:r>
              <a:r>
                <a:rPr kumimoji="1" lang="en-US" altLang="ja-JP" sz="1050" dirty="0" smtClean="0">
                  <a:solidFill>
                    <a:schemeClr val="accent4">
                      <a:lumMod val="50000"/>
                    </a:schemeClr>
                  </a:solidFill>
                </a:rPr>
                <a:t>/</a:t>
              </a:r>
              <a:r>
                <a:rPr kumimoji="1" lang="ja-JP" altLang="en-US" sz="1050" dirty="0" smtClean="0">
                  <a:solidFill>
                    <a:schemeClr val="accent4">
                      <a:lumMod val="50000"/>
                    </a:schemeClr>
                  </a:solidFill>
                </a:rPr>
                <a:t>学生</a:t>
              </a:r>
              <a:r>
                <a:rPr kumimoji="1" lang="en-US" altLang="ja-JP" sz="1050" dirty="0" smtClean="0">
                  <a:solidFill>
                    <a:schemeClr val="accent4">
                      <a:lumMod val="50000"/>
                    </a:schemeClr>
                  </a:solidFill>
                </a:rPr>
                <a:t>1,000</a:t>
              </a:r>
              <a:r>
                <a:rPr kumimoji="1" lang="ja-JP" altLang="en-US" sz="1050" dirty="0" smtClean="0">
                  <a:solidFill>
                    <a:schemeClr val="accent4">
                      <a:lumMod val="50000"/>
                    </a:schemeClr>
                  </a:solidFill>
                </a:rPr>
                <a:t>円</a:t>
              </a:r>
              <a:r>
                <a:rPr kumimoji="1" lang="en-US" altLang="ja-JP" sz="1050" dirty="0" smtClean="0">
                  <a:solidFill>
                    <a:schemeClr val="accent4">
                      <a:lumMod val="50000"/>
                    </a:schemeClr>
                  </a:solidFill>
                </a:rPr>
                <a:t>/</a:t>
              </a:r>
              <a:r>
                <a:rPr kumimoji="1" lang="ja-JP" altLang="en-US" sz="1050" dirty="0" smtClean="0">
                  <a:solidFill>
                    <a:schemeClr val="accent4">
                      <a:lumMod val="50000"/>
                    </a:schemeClr>
                  </a:solidFill>
                </a:rPr>
                <a:t>非会員</a:t>
              </a:r>
              <a:r>
                <a:rPr kumimoji="1" lang="ja-JP" altLang="en-US" sz="1000" dirty="0" smtClean="0">
                  <a:solidFill>
                    <a:schemeClr val="accent4">
                      <a:lumMod val="50000"/>
                    </a:schemeClr>
                  </a:solidFill>
                </a:rPr>
                <a:t> 　</a:t>
              </a:r>
              <a:r>
                <a:rPr kumimoji="1" lang="en-US" altLang="ja-JP" sz="1000" dirty="0" smtClean="0">
                  <a:solidFill>
                    <a:schemeClr val="accent4">
                      <a:lumMod val="50000"/>
                    </a:schemeClr>
                  </a:solidFill>
                </a:rPr>
                <a:t>5000</a:t>
              </a:r>
              <a:r>
                <a:rPr kumimoji="1" lang="ja-JP" altLang="en-US" sz="1000" dirty="0" smtClean="0">
                  <a:solidFill>
                    <a:schemeClr val="accent4">
                      <a:lumMod val="50000"/>
                    </a:schemeClr>
                  </a:solidFill>
                </a:rPr>
                <a:t>円</a:t>
              </a:r>
              <a:endParaRPr kumimoji="1" lang="en-US" altLang="ja-JP" sz="1000" dirty="0" smtClean="0">
                <a:solidFill>
                  <a:schemeClr val="accent4">
                    <a:lumMod val="50000"/>
                  </a:schemeClr>
                </a:solidFill>
              </a:endParaRPr>
            </a:p>
            <a:p>
              <a:r>
                <a:rPr lang="ja-JP" altLang="en-US" sz="1000" dirty="0">
                  <a:solidFill>
                    <a:schemeClr val="accent4">
                      <a:lumMod val="50000"/>
                    </a:schemeClr>
                  </a:solidFill>
                </a:rPr>
                <a:t>当日</a:t>
              </a:r>
              <a:r>
                <a:rPr lang="ja-JP" altLang="en-US" sz="1000" dirty="0" smtClean="0">
                  <a:solidFill>
                    <a:schemeClr val="accent4">
                      <a:lumMod val="50000"/>
                    </a:schemeClr>
                  </a:solidFill>
                </a:rPr>
                <a:t>参加：</a:t>
              </a:r>
              <a:r>
                <a:rPr lang="ja-JP" altLang="en-US" sz="1050" dirty="0">
                  <a:solidFill>
                    <a:schemeClr val="accent4">
                      <a:lumMod val="50000"/>
                    </a:schemeClr>
                  </a:solidFill>
                </a:rPr>
                <a:t>会員 </a:t>
              </a:r>
              <a:r>
                <a:rPr lang="en-US" altLang="ja-JP" sz="1050" dirty="0" smtClean="0">
                  <a:solidFill>
                    <a:schemeClr val="accent4">
                      <a:lumMod val="50000"/>
                    </a:schemeClr>
                  </a:solidFill>
                </a:rPr>
                <a:t>5,000</a:t>
              </a:r>
              <a:r>
                <a:rPr lang="ja-JP" altLang="en-US" sz="1050" dirty="0">
                  <a:solidFill>
                    <a:schemeClr val="accent4">
                      <a:lumMod val="50000"/>
                    </a:schemeClr>
                  </a:solidFill>
                </a:rPr>
                <a:t>円</a:t>
              </a:r>
              <a:r>
                <a:rPr lang="en-US" altLang="ja-JP" sz="1050" dirty="0">
                  <a:solidFill>
                    <a:schemeClr val="accent4">
                      <a:lumMod val="50000"/>
                    </a:schemeClr>
                  </a:solidFill>
                </a:rPr>
                <a:t>/</a:t>
              </a:r>
              <a:r>
                <a:rPr lang="ja-JP" altLang="en-US" sz="1050" dirty="0" smtClean="0">
                  <a:solidFill>
                    <a:schemeClr val="accent4">
                      <a:lumMod val="50000"/>
                    </a:schemeClr>
                  </a:solidFill>
                </a:rPr>
                <a:t>学生</a:t>
              </a:r>
              <a:r>
                <a:rPr lang="en-US" altLang="ja-JP" sz="1050" dirty="0" smtClean="0">
                  <a:solidFill>
                    <a:schemeClr val="accent4">
                      <a:lumMod val="50000"/>
                    </a:schemeClr>
                  </a:solidFill>
                </a:rPr>
                <a:t>2,000</a:t>
              </a:r>
              <a:r>
                <a:rPr lang="ja-JP" altLang="en-US" sz="1050" dirty="0">
                  <a:solidFill>
                    <a:schemeClr val="accent4">
                      <a:lumMod val="50000"/>
                    </a:schemeClr>
                  </a:solidFill>
                </a:rPr>
                <a:t>円</a:t>
              </a:r>
              <a:r>
                <a:rPr lang="en-US" altLang="ja-JP" sz="1050" dirty="0">
                  <a:solidFill>
                    <a:schemeClr val="accent4">
                      <a:lumMod val="50000"/>
                    </a:schemeClr>
                  </a:solidFill>
                </a:rPr>
                <a:t>/</a:t>
              </a:r>
              <a:r>
                <a:rPr lang="ja-JP" altLang="en-US" sz="1050" dirty="0">
                  <a:solidFill>
                    <a:schemeClr val="accent4">
                      <a:lumMod val="50000"/>
                    </a:schemeClr>
                  </a:solidFill>
                </a:rPr>
                <a:t>非会員</a:t>
              </a:r>
              <a:r>
                <a:rPr lang="ja-JP" altLang="en-US" sz="1000" dirty="0">
                  <a:solidFill>
                    <a:schemeClr val="accent4">
                      <a:lumMod val="50000"/>
                    </a:schemeClr>
                  </a:solidFill>
                </a:rPr>
                <a:t> 　</a:t>
              </a:r>
              <a:r>
                <a:rPr lang="en-US" altLang="ja-JP" sz="1000" dirty="0" smtClean="0">
                  <a:solidFill>
                    <a:schemeClr val="accent4">
                      <a:lumMod val="50000"/>
                    </a:schemeClr>
                  </a:solidFill>
                </a:rPr>
                <a:t>6000</a:t>
              </a:r>
              <a:r>
                <a:rPr lang="ja-JP" altLang="en-US" sz="1000" dirty="0">
                  <a:solidFill>
                    <a:schemeClr val="accent4">
                      <a:lumMod val="50000"/>
                    </a:schemeClr>
                  </a:solidFill>
                </a:rPr>
                <a:t>円</a:t>
              </a:r>
              <a:endParaRPr lang="en-US" altLang="ja-JP" sz="1000" dirty="0">
                <a:solidFill>
                  <a:schemeClr val="accent4">
                    <a:lumMod val="50000"/>
                  </a:schemeClr>
                </a:solidFill>
              </a:endParaRPr>
            </a:p>
            <a:p>
              <a:r>
                <a:rPr kumimoji="1" lang="ja-JP" altLang="en-US" sz="1050" dirty="0" smtClean="0">
                  <a:solidFill>
                    <a:schemeClr val="accent1">
                      <a:lumMod val="50000"/>
                    </a:schemeClr>
                  </a:solidFill>
                </a:rPr>
                <a:t>　　</a:t>
              </a:r>
              <a:endParaRPr kumimoji="1" lang="ja-JP" altLang="en-US" sz="105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7688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ユーザー定義 2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636</TotalTime>
  <Words>60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ウェーブ</vt:lpstr>
      <vt:lpstr>日本セーフティプロモーション学会 第10回学術大会　(in京都)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日本体操学会第15回学会大会</dc:title>
  <dc:creator>吉中 康子</dc:creator>
  <cp:lastModifiedBy>Owner</cp:lastModifiedBy>
  <cp:revision>53</cp:revision>
  <cp:lastPrinted>2015-07-23T07:39:22Z</cp:lastPrinted>
  <dcterms:created xsi:type="dcterms:W3CDTF">2015-04-14T13:38:15Z</dcterms:created>
  <dcterms:modified xsi:type="dcterms:W3CDTF">2016-08-24T00:01:14Z</dcterms:modified>
</cp:coreProperties>
</file>